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976cab8bc_0_10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976cab8b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f976cab8bc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76cab8bc_0_1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976cab8b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976cab8bc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976cab8bc_0_1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976cab8b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f976cab8bc_0_1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6cab8bc_0_1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6cab8b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f976cab8bc_0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76cab8bc_0_1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976cab8b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f976cab8bc_0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76cab8bc_0_1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76cab8b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f976cab8bc_0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76cab8bc_0_17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976cab8b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f976cab8bc_0_17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76cab8bc_0_19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976cab8bc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f976cab8bc_0_1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976cab8bc_0_18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976cab8b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f976cab8bc_0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f976cab8bc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f3823b6950_0_3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f3823b695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f3823b6950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f3823b6950_0_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f3823b6950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3823b6950_0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f3823b6950_0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f3823b6950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99bc02751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99bc027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f99bc0275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6cf8286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f6cf828626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f6cf828626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cf828626_0_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f6cf82862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f6cf828626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4d9baee1c_0_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4d9baee1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f4d9baee1c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823b6950_1_1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3823b6950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f3823b6950_1_1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823b6950_2_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823b695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https://eclass.aueb.gr/modules/document/file.php/INF143/%CE%94%CE%B9%CE%B1%CE%BB%CE%AD%CE%BE%CE%B5%CE%B9%CF%82%20%CE%BC%CE%B1%CE%B8%CE%AE%CE%BC%CE%B1%CF%84%CE%BF%CF%82%20%28slides%29/ComputerGraphics-The_GPU.pdf</a:t>
            </a:r>
            <a:endParaRPr/>
          </a:p>
        </p:txBody>
      </p:sp>
      <p:sp>
        <p:nvSpPr>
          <p:cNvPr id="301" name="Google Shape;301;gf3823b6950_2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cf82862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f6cf828626_0_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cf82862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6cf828626_0_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cf82862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6cf828626_0_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cf82862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f6cf828626_0_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cf82862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f6cf828626_0_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3823b6950_1_1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3823b695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f3823b6950_1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6cf82862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6cf828626_0_7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6cf82862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f6cf828626_0_8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f976cab8bc_0_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gf976cab8b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gf976cab8bc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cf82862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6cf828626_0_5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823b6950_2_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823b695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f3823b6950_2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823b6950_1_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823b695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f3823b6950_1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823b6950_1_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823b695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3823b6950_1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f3823b6950_1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823b6950_1_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3823b6950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f3823b6950_1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823b6950_1_6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3823b6950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f3823b6950_1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823b6950_1_7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3823b6950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f3823b6950_1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23b6950_1_8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23b6950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f3823b6950_1_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823b6950_1_9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823b6950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f3823b6950_1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976cab8bc_0_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976cab8b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f976cab8bc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3823b6950_1_1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3823b6950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f3823b6950_1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b1fa81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cb1fa81b57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976cab8bc_0_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976cab8b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f976cab8bc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76cab8bc_0_7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976cab8bc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f976cab8bc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976cab8bc_0_8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976cab8b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f976cab8bc_0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76cab8bc_0_9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76cab8b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f976cab8bc_0_9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aOyo7A6zGt0" TargetMode="External"/><Relationship Id="rId5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ldxSt2DVre8" TargetMode="External"/><Relationship Id="rId4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R15lmy5Zh50" TargetMode="External"/><Relationship Id="rId4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kahoot.it/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www.youtube.com/watch?v=KWsbcBvYqN8" TargetMode="External"/><Relationship Id="rId4" Type="http://schemas.openxmlformats.org/officeDocument/2006/relationships/image" Target="../media/image1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Relationship Id="rId4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WH_HIQvEJWg" TargetMode="External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14: Malhas e Pipeline de Renderização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15" name="Google Shape;115;p14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 title="Coordenadas polares 2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650" y="2255925"/>
            <a:ext cx="4484700" cy="3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25" name="Google Shape;125;p15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</a:t>
            </a:r>
            <a:r>
              <a:rPr lang="pt-BR" sz="2400"/>
              <a:t> </a:t>
            </a:r>
            <a:endParaRPr sz="2400"/>
          </a:p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38" y="17578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102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43" name="Google Shape;143;p17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5" name="Google Shape;145;p17" title="Coordenadas esféricas 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8941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</a:t>
            </a:r>
            <a:r>
              <a:rPr lang="pt-BR"/>
              <a:t>  </a:t>
            </a:r>
            <a:endParaRPr/>
          </a:p>
        </p:txBody>
      </p:sp>
      <p:sp>
        <p:nvSpPr>
          <p:cNvPr id="153" name="Google Shape;153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263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61" name="Google Shape;161;p19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62" name="Google Shape;162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3" name="Google Shape;163;p19" title="Coordenadas esféricas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275" y="19102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i="1" lang="pt-BR"/>
              <a:t>(x,y,z)</a:t>
            </a:r>
            <a:r>
              <a:rPr lang="pt-BR"/>
              <a:t> e</a:t>
            </a:r>
            <a:r>
              <a:rPr lang="pt-BR"/>
              <a:t> </a:t>
            </a:r>
            <a:r>
              <a:rPr i="1" lang="pt-BR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71" name="Google Shape;171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63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9" name="Google Shape;179;p21"/>
          <p:cNvSpPr txBox="1"/>
          <p:nvPr>
            <p:ph idx="1" type="body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i="1" lang="pt-BR"/>
              <a:t>(x,y,z)</a:t>
            </a:r>
            <a:r>
              <a:rPr lang="pt-BR"/>
              <a:t> e </a:t>
            </a:r>
            <a:r>
              <a:rPr i="1" lang="pt-BR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0" name="Google Shape;180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75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i="1" lang="pt-BR"/>
              <a:t>(x,y,z)</a:t>
            </a:r>
            <a:r>
              <a:rPr lang="pt-BR"/>
              <a:t> e </a:t>
            </a:r>
            <a:r>
              <a:rPr i="1" lang="pt-BR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0" y="1455225"/>
            <a:ext cx="6733791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indent="-317500" lvl="0" marL="457200" rtl="0" algn="l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b="1" lang="pt-BR" sz="1400"/>
              <a:t>cycleInterval</a:t>
            </a:r>
            <a:r>
              <a:rPr lang="pt-BR" sz="1400"/>
              <a:t> segundos. Se, no final de um ciclo, o valor do </a:t>
            </a:r>
            <a:r>
              <a:rPr b="1" lang="pt-BR" sz="1400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b="1" lang="pt-BR" sz="1400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746425" y="2857500"/>
            <a:ext cx="4854600" cy="264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Entrar em Kahoot.it :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/>
              <a:t> </a:t>
            </a:r>
            <a:endParaRPr sz="160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Sphere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Usada para desenhar esferas na cena. O esfera é centrada no (0, 0, 0) no sistema de coordenadas local. O argumento </a:t>
            </a:r>
            <a:r>
              <a:rPr b="1" lang="pt-BR" sz="1400"/>
              <a:t>radius</a:t>
            </a:r>
            <a:r>
              <a:rPr lang="pt-BR" sz="1400"/>
              <a:t> especifica o raio da esfera que está sendo criada. Para desenha essa esfera você vai precisar tesselar ela em triângulos, para isso encontre os vértices e defina os triângulos.</a:t>
            </a: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74900" y="2043225"/>
            <a:ext cx="4854600" cy="104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Sphere : X3DGeometryNode {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1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25" y="2346531"/>
            <a:ext cx="2660043" cy="2597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N</a:t>
            </a:r>
            <a:r>
              <a:rPr lang="pt-BR"/>
              <a:t>avigationInfo</a:t>
            </a:r>
            <a:endParaRPr/>
          </a:p>
        </p:txBody>
      </p:sp>
      <p:sp>
        <p:nvSpPr>
          <p:cNvPr id="216" name="Google Shape;216;p25"/>
          <p:cNvSpPr txBox="1"/>
          <p:nvPr>
            <p:ph idx="1" type="body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campo do </a:t>
            </a:r>
            <a:r>
              <a:rPr b="1" lang="pt-BR" sz="1400"/>
              <a:t>headlight</a:t>
            </a:r>
            <a:r>
              <a:rPr lang="pt-BR" sz="1400"/>
              <a:t> especifica se um navegador deve acender uma luz direcional que sempre aponta na direção que o usuário está olhando. Definir este campo como TRUE faz com que o visualizador forneça sempre uma luz do ponto de vista do usuário. A luz headlight deve ser direcional, ter intensidade = 1, cor = (1, 1, 1), ambientIntensity = 0.0 e direção = (0, 0, −1).</a:t>
            </a: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7" name="Google Shape;217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390550" y="2307075"/>
            <a:ext cx="8188200" cy="2639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 : X3DBindableNode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[in]     set_bind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[in,out] avatarSize      [0.25 1.6 0.75]   [0,∞)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[in,out] headlight   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[in,out] metadata        NULL            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speed           1.0               [0,∞)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[in,out] transitionTime  1.0               [0, 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transitionType  ["LINEAR"]        ["TELEPORT","LINEAR", "ANIMATE",...]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type            ["EXAMINE" "ANY"] ["ANY","WALK","EXAMINE","FLY","LOOKAT","NONE","EXPLORE",...]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visibilityLimit 0.0               [0,∞)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[out]    bindTime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isBound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transitionComplete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D</a:t>
            </a:r>
            <a:r>
              <a:rPr lang="pt-BR"/>
              <a:t>irectionalLight</a:t>
            </a:r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390550" y="838977"/>
            <a:ext cx="8428200" cy="1265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Define uma fonte de luz direcional que ilumina ao longo de raios paralelos em um determinado vetor tridimensional. Possui os campos básicos </a:t>
            </a:r>
            <a:r>
              <a:rPr b="1" lang="pt-BR" sz="1400"/>
              <a:t>ambientIntensity, color, intensity</a:t>
            </a:r>
            <a:r>
              <a:rPr lang="pt-BR" sz="1400"/>
              <a:t>. O campo de </a:t>
            </a:r>
            <a:r>
              <a:rPr b="1" lang="pt-BR" sz="1400"/>
              <a:t>direction</a:t>
            </a:r>
            <a:r>
              <a:rPr lang="pt-BR" sz="1400"/>
              <a:t> especifica o vetor de direção da iluminação que emana da fonte de luz no sistema de coordenadas local. A luz é emitida ao longo de raios paralelos de uma distância infinita.</a:t>
            </a:r>
            <a:endParaRPr sz="1400"/>
          </a:p>
        </p:txBody>
      </p:sp>
      <p:sp>
        <p:nvSpPr>
          <p:cNvPr id="226" name="Google Shape;226;p2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307075"/>
            <a:ext cx="8188200" cy="175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 : X3DLightNode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ambientIntensity 0      [0,1]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SFColor [in,out] color            1 1 1  [0,1]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[in,out] direction        0 0 -1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global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intensity        1      [0,1]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on           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</a:t>
            </a:r>
            <a:r>
              <a:rPr lang="pt-BR"/>
              <a:t>plinePositionInterpolator</a:t>
            </a:r>
            <a:endParaRPr/>
          </a:p>
        </p:txBody>
      </p:sp>
      <p:sp>
        <p:nvSpPr>
          <p:cNvPr id="234" name="Google Shape;234;p27"/>
          <p:cNvSpPr txBox="1"/>
          <p:nvPr>
            <p:ph idx="1" type="body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b="1" lang="pt-BR" sz="1400"/>
              <a:t>keyValue</a:t>
            </a:r>
            <a:r>
              <a:rPr lang="pt-BR" sz="1400"/>
              <a:t> possui uma lista com os valores a serem interpolados, </a:t>
            </a:r>
            <a:r>
              <a:rPr b="1" lang="pt-BR" sz="1400"/>
              <a:t>key</a:t>
            </a:r>
            <a:r>
              <a:rPr lang="pt-BR" sz="1400"/>
              <a:t> possui uma lista respectiva de chaves dos valores em </a:t>
            </a:r>
            <a:r>
              <a:rPr b="1" lang="pt-BR" sz="1400"/>
              <a:t>keyValue</a:t>
            </a:r>
            <a:r>
              <a:rPr lang="pt-BR" sz="1400"/>
              <a:t>, a fração a ser interpolada vem de </a:t>
            </a:r>
            <a:r>
              <a:rPr b="1" lang="pt-BR" sz="1400"/>
              <a:t>set_fraction</a:t>
            </a:r>
            <a:r>
              <a:rPr lang="pt-BR" sz="1400"/>
              <a:t> que varia de zero a um. O campo </a:t>
            </a:r>
            <a:r>
              <a:rPr b="1" lang="pt-BR" sz="1400"/>
              <a:t>keyValue</a:t>
            </a:r>
            <a:r>
              <a:rPr lang="pt-BR" sz="1400"/>
              <a:t> deve conter exatamente tantos vetores 3D quanto os quadros-chave no </a:t>
            </a:r>
            <a:r>
              <a:rPr b="1" lang="pt-BR" sz="1400"/>
              <a:t>key</a:t>
            </a:r>
            <a:r>
              <a:rPr lang="pt-BR" sz="1400"/>
              <a:t>. O campo </a:t>
            </a:r>
            <a:r>
              <a:rPr b="1" lang="pt-BR" sz="1400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b="1" lang="pt-BR" sz="1400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b="1" lang="pt-BR" sz="1400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5" y="2857500"/>
            <a:ext cx="4854600" cy="193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</a:t>
            </a:r>
            <a:r>
              <a:rPr lang="pt-BR"/>
              <a:t>rientationInterpolator</a:t>
            </a:r>
            <a:endParaRPr/>
          </a:p>
        </p:txBody>
      </p:sp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rotações são absolutas no espaço do objeto e, portanto, não são cumulativas. Uma orientação representa a posição final de um objeto após a aplicação de uma rotação. Um OrientationInterpolator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b="1" lang="pt-BR" sz="1400"/>
              <a:t>keyValue</a:t>
            </a:r>
            <a:r>
              <a:rPr lang="pt-BR" sz="1400"/>
              <a:t> possui uma lista com os valores a serem interpolados, </a:t>
            </a:r>
            <a:r>
              <a:rPr b="1" lang="pt-BR" sz="1400"/>
              <a:t>key</a:t>
            </a:r>
            <a:r>
              <a:rPr lang="pt-BR" sz="1400"/>
              <a:t> possui uma lista respectiva de chaves dos valores em </a:t>
            </a:r>
            <a:r>
              <a:rPr b="1" lang="pt-BR" sz="1400"/>
              <a:t>keyValue</a:t>
            </a:r>
            <a:r>
              <a:rPr lang="pt-BR" sz="1400"/>
              <a:t>, a fração a ser interpolada vem de </a:t>
            </a:r>
            <a:r>
              <a:rPr b="1" lang="pt-BR" sz="1400"/>
              <a:t>set_fraction</a:t>
            </a:r>
            <a:r>
              <a:rPr lang="pt-BR" sz="1400"/>
              <a:t> que varia de zero a um. O campo </a:t>
            </a:r>
            <a:r>
              <a:rPr b="1" lang="pt-BR" sz="1400"/>
              <a:t>keyValue</a:t>
            </a:r>
            <a:r>
              <a:rPr lang="pt-BR" sz="1400"/>
              <a:t> deve conter exatamente tantas rotações 3D quanto os quadros-chave no key. O resultado final é definido no </a:t>
            </a:r>
            <a:r>
              <a:rPr b="1" lang="pt-BR" sz="1400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44" name="Google Shape;244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5" y="3332500"/>
            <a:ext cx="4854600" cy="1400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</a:t>
            </a:r>
            <a:r>
              <a:rPr lang="pt-BR" sz="1900"/>
              <a:t>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b="1" lang="pt-BR" sz="1900"/>
              <a:t>fromNodeName</a:t>
            </a:r>
            <a:r>
              <a:rPr lang="pt-BR" sz="1900"/>
              <a:t>&gt; identifica o nó que irá gerar um evento, &lt;</a:t>
            </a:r>
            <a:r>
              <a:rPr b="1" lang="pt-BR" sz="1900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b="1" lang="pt-BR" sz="1900"/>
              <a:t>toNodeName</a:t>
            </a:r>
            <a:r>
              <a:rPr lang="pt-BR" sz="1900"/>
              <a:t>&gt; identifica o nó que receberá um evento, e &lt;</a:t>
            </a:r>
            <a:r>
              <a:rPr b="1" lang="pt-BR" sz="1900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5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b="1"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Moments That Changed The Movies: Jurassic Park</a:t>
            </a:r>
            <a:endParaRPr sz="2467"/>
          </a:p>
        </p:txBody>
      </p:sp>
      <p:sp>
        <p:nvSpPr>
          <p:cNvPr id="262" name="Google Shape;262;p30"/>
          <p:cNvSpPr txBox="1"/>
          <p:nvPr>
            <p:ph idx="1" type="body"/>
          </p:nvPr>
        </p:nvSpPr>
        <p:spPr>
          <a:xfrm>
            <a:off x="390550" y="5043984"/>
            <a:ext cx="8428200" cy="4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https://www.youtube.com/watch?v=KWsbcBvYqN8</a:t>
            </a:r>
            <a:endParaRPr/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id="264" name="Google Shape;264;p30" title="Moments That Changed The Movies: Jurassic Par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425" y="753650"/>
            <a:ext cx="5555150" cy="416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70" name="Google Shape;270;p3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Pipeline de Rasterização</a:t>
            </a:r>
            <a:endParaRPr/>
          </a:p>
        </p:txBody>
      </p:sp>
      <p:sp>
        <p:nvSpPr>
          <p:cNvPr id="271" name="Google Shape;271;p3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Double Buffering</a:t>
            </a:r>
            <a:endParaRPr/>
          </a:p>
        </p:txBody>
      </p:sp>
      <p:sp>
        <p:nvSpPr>
          <p:cNvPr id="278" name="Google Shape;278;p3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</a:t>
            </a:r>
            <a:r>
              <a:rPr lang="pt-BR"/>
              <a:t> em computação gráfica temos o:</a:t>
            </a:r>
            <a:endParaRPr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</a:t>
            </a:r>
            <a:r>
              <a:rPr lang="pt-BR"/>
              <a:t> é então limpo e se pode desenhar novamente nele.</a:t>
            </a:r>
            <a:endParaRPr/>
          </a:p>
        </p:txBody>
      </p:sp>
      <p:sp>
        <p:nvSpPr>
          <p:cNvPr id="279" name="Google Shape;279;p3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Rasterização</a:t>
            </a:r>
            <a:endParaRPr/>
          </a:p>
        </p:txBody>
      </p:sp>
      <p:sp>
        <p:nvSpPr>
          <p:cNvPr id="286" name="Google Shape;286;p3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110" y="1088898"/>
            <a:ext cx="2896211" cy="398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7320" y="875283"/>
            <a:ext cx="1025807" cy="451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4453127" y="1127366"/>
            <a:ext cx="45720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no espaço 3D</a:t>
            </a:r>
            <a:endParaRPr/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posicionados em coordenadas da tela</a:t>
            </a:r>
            <a:endParaRPr/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Triângulos posicionados em coordenadas da tela</a:t>
            </a:r>
            <a:endParaRPr/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Fragmentos</a:t>
            </a:r>
            <a:endParaRPr/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Fragmentos tonalizados</a:t>
            </a:r>
            <a:endParaRPr/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(pixels)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357900" y="1763402"/>
            <a:ext cx="8428200" cy="2188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Desenhando esferas: um pouco de geometria</a:t>
            </a:r>
            <a:endParaRPr sz="4800"/>
          </a:p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Entidades na Pipeline</a:t>
            </a:r>
            <a:endParaRPr/>
          </a:p>
        </p:txBody>
      </p:sp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89" y="740975"/>
            <a:ext cx="6614585" cy="48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36876" l="0" r="0" t="0"/>
          <a:stretch/>
        </p:blipFill>
        <p:spPr>
          <a:xfrm>
            <a:off x="331750" y="1170550"/>
            <a:ext cx="8567449" cy="2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os Shaders são Invocados</a:t>
            </a:r>
            <a:endParaRPr/>
          </a:p>
        </p:txBody>
      </p:sp>
      <p:sp>
        <p:nvSpPr>
          <p:cNvPr id="305" name="Google Shape;305;p35"/>
          <p:cNvSpPr txBox="1"/>
          <p:nvPr>
            <p:ph idx="1" type="body"/>
          </p:nvPr>
        </p:nvSpPr>
        <p:spPr>
          <a:xfrm>
            <a:off x="3145600" y="3505975"/>
            <a:ext cx="2380800" cy="76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Geometry</a:t>
            </a:r>
            <a:r>
              <a:rPr lang="pt-BR" sz="1800"/>
              <a:t> Shader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2 vezes</a:t>
            </a:r>
            <a:endParaRPr sz="1800"/>
          </a:p>
        </p:txBody>
      </p:sp>
      <p:sp>
        <p:nvSpPr>
          <p:cNvPr id="306" name="Google Shape;306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</a:t>
            </a:r>
            <a:r>
              <a:rPr lang="pt-BR" sz="1100">
                <a:solidFill>
                  <a:schemeClr val="dk1"/>
                </a:solidFill>
              </a:rPr>
              <a:t>https://eclass.aueb.gr/modules/document/file.php/INF143</a:t>
            </a:r>
            <a:endParaRPr sz="1300"/>
          </a:p>
        </p:txBody>
      </p:sp>
      <p:sp>
        <p:nvSpPr>
          <p:cNvPr id="308" name="Google Shape;308;p35"/>
          <p:cNvSpPr txBox="1"/>
          <p:nvPr>
            <p:ph idx="1" type="body"/>
          </p:nvPr>
        </p:nvSpPr>
        <p:spPr>
          <a:xfrm>
            <a:off x="6208275" y="3505975"/>
            <a:ext cx="2380800" cy="1287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Fragment</a:t>
            </a:r>
            <a:r>
              <a:rPr lang="pt-BR" sz="1800"/>
              <a:t> Shader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35 vezes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91"/>
              <a:t>(para os fragmentos ocultos também)</a:t>
            </a:r>
            <a:endParaRPr sz="1291"/>
          </a:p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331750" y="3505975"/>
            <a:ext cx="2380800" cy="76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Vertex Shader</a:t>
            </a:r>
            <a:endParaRPr sz="18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6 vezes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Geométricas e Visualização</a:t>
            </a:r>
            <a:endParaRPr/>
          </a:p>
        </p:txBody>
      </p:sp>
      <p:sp>
        <p:nvSpPr>
          <p:cNvPr id="315" name="Google Shape;315;p3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b="0" l="0" r="58302" t="0"/>
          <a:stretch/>
        </p:blipFill>
        <p:spPr>
          <a:xfrm>
            <a:off x="237506" y="888723"/>
            <a:ext cx="2924794" cy="42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15384" l="42132" r="0" t="25331"/>
          <a:stretch/>
        </p:blipFill>
        <p:spPr>
          <a:xfrm>
            <a:off x="3391358" y="1397000"/>
            <a:ext cx="518068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os Triângulo</a:t>
            </a:r>
            <a:endParaRPr/>
          </a:p>
        </p:txBody>
      </p:sp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54771" t="0"/>
          <a:stretch/>
        </p:blipFill>
        <p:spPr>
          <a:xfrm>
            <a:off x="237506" y="888999"/>
            <a:ext cx="3051795" cy="42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b="0" l="47487" r="0" t="25484"/>
          <a:stretch/>
        </p:blipFill>
        <p:spPr>
          <a:xfrm>
            <a:off x="4083052" y="1562100"/>
            <a:ext cx="3543301" cy="31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a Função de Shading</a:t>
            </a:r>
            <a:endParaRPr/>
          </a:p>
        </p:txBody>
      </p:sp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0image7316000" id="332" name="Google Shape;332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800" y="880933"/>
            <a:ext cx="4804004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0image7309968" id="333" name="Google Shape;333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4900" y="3100448"/>
            <a:ext cx="4789402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b="0" l="0" r="55207" t="0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Mapeamento de Texturas</a:t>
            </a:r>
            <a:endParaRPr/>
          </a:p>
        </p:txBody>
      </p:sp>
      <p:sp>
        <p:nvSpPr>
          <p:cNvPr id="340" name="Google Shape;340;p3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1image7069200"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1360" y="959529"/>
            <a:ext cx="4881044" cy="40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b="0" l="0" r="55207" t="0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de Visibilidade do Z-Buffer</a:t>
            </a:r>
            <a:endParaRPr/>
          </a:p>
        </p:txBody>
      </p:sp>
      <p:sp>
        <p:nvSpPr>
          <p:cNvPr id="348" name="Google Shape;348;p4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2image23187952" id="349" name="Google Shape;34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2320" y="883329"/>
            <a:ext cx="4901100" cy="4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b="0" l="0" r="53987" t="0"/>
          <a:stretch/>
        </p:blipFill>
        <p:spPr>
          <a:xfrm>
            <a:off x="203201" y="883329"/>
            <a:ext cx="3134359" cy="438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do Pipeline</a:t>
            </a:r>
            <a:endParaRPr/>
          </a:p>
        </p:txBody>
      </p:sp>
      <p:sp>
        <p:nvSpPr>
          <p:cNvPr id="357" name="Google Shape;357;p4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38" y="629725"/>
            <a:ext cx="6887520" cy="461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2525775" y="5360925"/>
            <a:ext cx="5888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/>
              <a:t>https://www.cs.cmu.edu/afs/cs/academic/class/15462-f11/www/lec_slides/lec19.pdf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Objetivo: Cenas 3D complexas em tempo real</a:t>
            </a:r>
            <a:endParaRPr/>
          </a:p>
        </p:txBody>
      </p:sp>
      <p:sp>
        <p:nvSpPr>
          <p:cNvPr id="365" name="Google Shape;365;p4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Centenas de milhares a milhões de triângulos em uma cena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Cálculos complexos de vértices e fragmentos nos shaders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Alta resolução (2-4 megapixels + supersampling)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30-60 quadros por segundo (ainda mais alto para VR)</a:t>
            </a:r>
            <a:endParaRPr/>
          </a:p>
        </p:txBody>
      </p:sp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459736" y="5408210"/>
            <a:ext cx="5870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Unreal Engine Kite Demo (Epic Games 2015)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45image23132944" id="368" name="Google Shape;368;p42"/>
          <p:cNvPicPr preferRelativeResize="0"/>
          <p:nvPr/>
        </p:nvPicPr>
        <p:blipFill rotWithShape="1">
          <a:blip r:embed="rId3">
            <a:alphaModFix/>
          </a:blip>
          <a:srcRect b="7456" l="0" r="0" t="19154"/>
          <a:stretch/>
        </p:blipFill>
        <p:spPr>
          <a:xfrm>
            <a:off x="2012288" y="2607060"/>
            <a:ext cx="4572000" cy="251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Implementações de Pipelines Gráficos : GPUs</a:t>
            </a:r>
            <a:endParaRPr/>
          </a:p>
        </p:txBody>
      </p:sp>
      <p:sp>
        <p:nvSpPr>
          <p:cNvPr id="374" name="Google Shape;374;p43"/>
          <p:cNvSpPr txBox="1"/>
          <p:nvPr>
            <p:ph idx="1" type="body"/>
          </p:nvPr>
        </p:nvSpPr>
        <p:spPr>
          <a:xfrm>
            <a:off x="390548" y="838986"/>
            <a:ext cx="8428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Processadores especializados para executar cálculos de pipeline de gráficos</a:t>
            </a:r>
            <a:endParaRPr/>
          </a:p>
        </p:txBody>
      </p:sp>
      <p:sp>
        <p:nvSpPr>
          <p:cNvPr id="375" name="Google Shape;375;p4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6image7094688" id="376" name="Google Shape;3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020128"/>
            <a:ext cx="4246780" cy="176336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/>
          <p:nvPr/>
        </p:nvSpPr>
        <p:spPr>
          <a:xfrm>
            <a:off x="251792" y="4115631"/>
            <a:ext cx="3763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Placas discretas de GPU </a:t>
            </a:r>
            <a:b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NVIDIA GeForce 3090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4823792" y="3871884"/>
            <a:ext cx="3465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 Integrada: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(Parte do die da CPU Intel)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udo sobre RTX 3090: conheça a placa da Nvidia que roda jogos em até 8K |  Placas | TechTudo" id="379" name="Google Shape;37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722" y="1920027"/>
            <a:ext cx="3494687" cy="196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390550" y="838975"/>
            <a:ext cx="8428200" cy="13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Existem muitos poliedros que podem ser usados para aproximar uma esfera: </a:t>
            </a:r>
            <a:endParaRPr sz="3000"/>
          </a:p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5500" y="2414725"/>
            <a:ext cx="2094065" cy="23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idx="1" type="body"/>
          </p:nvPr>
        </p:nvSpPr>
        <p:spPr>
          <a:xfrm>
            <a:off x="1315238" y="4944250"/>
            <a:ext cx="23946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Icosaedro regular</a:t>
            </a:r>
            <a:r>
              <a:rPr lang="pt-BR" sz="1800"/>
              <a:t> </a:t>
            </a:r>
            <a:endParaRPr sz="1800"/>
          </a:p>
        </p:txBody>
      </p:sp>
      <p:pic>
        <p:nvPicPr>
          <p:cNvPr id="57" name="Google Shape;57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713" y="2650938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/>
          <p:nvPr>
            <p:ph idx="1" type="body"/>
          </p:nvPr>
        </p:nvSpPr>
        <p:spPr>
          <a:xfrm>
            <a:off x="4929776" y="4944275"/>
            <a:ext cx="2607900" cy="47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Icosaedro truncado </a:t>
            </a:r>
            <a:endParaRPr sz="1800"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8141" y="2153741"/>
            <a:ext cx="4813000" cy="35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Shaders Programáveis</a:t>
            </a:r>
            <a:endParaRPr/>
          </a:p>
        </p:txBody>
      </p:sp>
      <p:sp>
        <p:nvSpPr>
          <p:cNvPr id="385" name="Google Shape;385;p4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Estágios de processamento de vértice e fragmento do programa Descrever a operação em um único vértice (ou fragmento)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programa de shader em GLSL</a:t>
            </a:r>
            <a:endParaRPr/>
          </a:p>
        </p:txBody>
      </p:sp>
      <p:sp>
        <p:nvSpPr>
          <p:cNvPr id="386" name="Google Shape;386;p4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482247" y="2472832"/>
            <a:ext cx="3532200" cy="28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função Shader é executada uma vez por fragmento.</a:t>
            </a:r>
            <a:endParaRPr sz="1200"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Exibe a cor da superfície na posição de amostra da tela do fragmento atual.</a:t>
            </a:r>
            <a:endParaRPr sz="1200"/>
          </a:p>
          <a:p>
            <a:pPr indent="0" lvl="0" marL="0" marR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Este shader executa uma pesquisa de textura para obter a cor do material da superfície no ponto e, em seguida, executa um cálculo de iluminação difusa.</a:t>
            </a:r>
            <a:endParaRPr sz="1200"/>
          </a:p>
        </p:txBody>
      </p:sp>
      <p:sp>
        <p:nvSpPr>
          <p:cNvPr id="388" name="Google Shape;388;p44"/>
          <p:cNvSpPr/>
          <p:nvPr/>
        </p:nvSpPr>
        <p:spPr>
          <a:xfrm>
            <a:off x="475000" y="2472825"/>
            <a:ext cx="4886100" cy="2669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myTexture;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lightDir;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uv;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norm;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diffuseShader() {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kd;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= texture2d(myTexture, uv);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*= </a:t>
            </a:r>
            <a:r>
              <a:rPr b="1" lang="pt-BR" sz="13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pt-BR" sz="13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(-lightDir, norm), </a:t>
            </a:r>
            <a:r>
              <a:rPr b="1" lang="pt-B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13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pt-BR" sz="13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(kd, </a:t>
            </a:r>
            <a:r>
              <a:rPr b="1" lang="pt-BR" sz="1300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3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Compilação de um Shader</a:t>
            </a:r>
            <a:endParaRPr/>
          </a:p>
        </p:txBody>
      </p:sp>
      <p:sp>
        <p:nvSpPr>
          <p:cNvPr id="395" name="Google Shape;395;p4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b="0" l="2852" r="5997" t="0"/>
          <a:stretch/>
        </p:blipFill>
        <p:spPr>
          <a:xfrm>
            <a:off x="701175" y="638700"/>
            <a:ext cx="7373725" cy="4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98" name="Google Shape;398;p45"/>
          <p:cNvSpPr txBox="1"/>
          <p:nvPr>
            <p:ph idx="1" type="body"/>
          </p:nvPr>
        </p:nvSpPr>
        <p:spPr>
          <a:xfrm>
            <a:off x="1991430" y="7794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entrada não processado</a:t>
            </a:r>
            <a:endParaRPr sz="1700"/>
          </a:p>
        </p:txBody>
      </p:sp>
      <p:sp>
        <p:nvSpPr>
          <p:cNvPr id="399" name="Google Shape;399;p45"/>
          <p:cNvSpPr txBox="1"/>
          <p:nvPr>
            <p:ph idx="1" type="body"/>
          </p:nvPr>
        </p:nvSpPr>
        <p:spPr>
          <a:xfrm>
            <a:off x="1991430" y="48373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saída processado</a:t>
            </a:r>
            <a:endParaRPr sz="1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06" name="Google Shape;406;p4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Execute o Shader em um único core:</a:t>
            </a:r>
            <a:endParaRPr/>
          </a:p>
        </p:txBody>
      </p:sp>
      <p:sp>
        <p:nvSpPr>
          <p:cNvPr id="407" name="Google Shape;407;p4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b="0" l="58922" r="0" t="0"/>
          <a:stretch/>
        </p:blipFill>
        <p:spPr>
          <a:xfrm>
            <a:off x="5043975" y="1183200"/>
            <a:ext cx="2842425" cy="4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47" y="1591963"/>
            <a:ext cx="2769375" cy="36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16" name="Google Shape;416;p47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i="1" lang="pt-BR"/>
              <a:t>core</a:t>
            </a:r>
            <a:r>
              <a:rPr lang="pt-BR"/>
              <a:t> de CPU</a:t>
            </a:r>
            <a:endParaRPr/>
          </a:p>
        </p:txBody>
      </p:sp>
      <p:sp>
        <p:nvSpPr>
          <p:cNvPr id="417" name="Google Shape;417;p4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5512375" y="1708525"/>
            <a:ext cx="30000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• Otimizado para acesso de baixa latência aos dados em cache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Lógica de controle para execução fora de ordem e especulativa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000"/>
              <a:t>• Grande cache L2</a:t>
            </a:r>
            <a:endParaRPr sz="2000"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Reduzindo os Cores</a:t>
            </a:r>
            <a:endParaRPr/>
          </a:p>
        </p:txBody>
      </p:sp>
      <p:sp>
        <p:nvSpPr>
          <p:cNvPr id="426" name="Google Shape;426;p4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i="1" lang="pt-BR"/>
              <a:t>core</a:t>
            </a:r>
            <a:r>
              <a:rPr lang="pt-BR"/>
              <a:t> de GPU</a:t>
            </a:r>
            <a:endParaRPr/>
          </a:p>
        </p:txBody>
      </p:sp>
      <p:sp>
        <p:nvSpPr>
          <p:cNvPr id="427" name="Google Shape;427;p4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5353100" y="1708525"/>
            <a:ext cx="3611400" cy="3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• </a:t>
            </a:r>
            <a:r>
              <a:rPr lang="pt-BR" sz="2000"/>
              <a:t>Otimizado para computação paralela de dados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Arquitetura tolerante à latência de memória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Mais cálculos por mais transistores em ALUs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Redução dos circuitos principais de controle</a:t>
            </a:r>
            <a:endParaRPr sz="2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2488075" y="1864375"/>
            <a:ext cx="2216700" cy="2284500"/>
          </a:xfrm>
          <a:prstGeom prst="flowChartSummingJunction">
            <a:avLst/>
          </a:prstGeom>
          <a:noFill/>
          <a:ln cap="flat" cmpd="sng" w="1143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</a:t>
            </a:r>
            <a:r>
              <a:rPr lang="pt-BR"/>
              <a:t> Threads</a:t>
            </a:r>
            <a:endParaRPr/>
          </a:p>
        </p:txBody>
      </p:sp>
      <p:sp>
        <p:nvSpPr>
          <p:cNvPr id="437" name="Google Shape;437;p4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838963"/>
            <a:ext cx="69437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GPUs com muitos </a:t>
            </a:r>
            <a:r>
              <a:rPr i="1" lang="pt-BR"/>
              <a:t>Cores</a:t>
            </a:r>
            <a:endParaRPr i="1"/>
          </a:p>
        </p:txBody>
      </p:sp>
      <p:sp>
        <p:nvSpPr>
          <p:cNvPr id="445" name="Google Shape;445;p5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25" y="676575"/>
            <a:ext cx="6891499" cy="4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4124150" y="530032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Múltiplos</a:t>
            </a:r>
            <a:r>
              <a:rPr lang="pt-BR"/>
              <a:t> dados (SIMD)</a:t>
            </a:r>
            <a:endParaRPr/>
          </a:p>
        </p:txBody>
      </p:sp>
      <p:sp>
        <p:nvSpPr>
          <p:cNvPr id="454" name="Google Shape;454;p5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Shaders são inerentemente executados muitas vezes, repetidas vezes em vários registros de seus fluxos de dados de entrada.</a:t>
            </a:r>
            <a:endParaRPr/>
          </a:p>
        </p:txBody>
      </p:sp>
      <p:sp>
        <p:nvSpPr>
          <p:cNvPr id="455" name="Google Shape;455;p5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38225"/>
            <a:ext cx="55530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285550" y="1997975"/>
            <a:ext cx="25332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Amortize o custo / complexidade do gerenciamento de instruções para várias ALUs.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Compartilhe a unidade de instrução.</a:t>
            </a:r>
            <a:endParaRPr sz="2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SIMD Cores: Vectorized Instruction Set</a:t>
            </a:r>
            <a:endParaRPr/>
          </a:p>
        </p:txBody>
      </p:sp>
      <p:sp>
        <p:nvSpPr>
          <p:cNvPr id="464" name="Google Shape;464;p5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23" y="732348"/>
            <a:ext cx="7176549" cy="4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tudo: vários núcleos SIMD</a:t>
            </a:r>
            <a:endParaRPr/>
          </a:p>
        </p:txBody>
      </p:sp>
      <p:sp>
        <p:nvSpPr>
          <p:cNvPr id="472" name="Google Shape;472;p5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Neste exemplo: 128 dados processados simultaneamente</a:t>
            </a:r>
            <a:endParaRPr sz="1800"/>
          </a:p>
        </p:txBody>
      </p:sp>
      <p:sp>
        <p:nvSpPr>
          <p:cNvPr id="473" name="Google Shape;473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1251050"/>
            <a:ext cx="6653549" cy="4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272175" y="5300325"/>
            <a:ext cx="488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128 ALUs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90550" y="838975"/>
            <a:ext cx="8428200" cy="136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Existem muitos poliedros que podem ser usados para aproximar uma esfera: </a:t>
            </a:r>
            <a:endParaRPr sz="3000"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8540" y="2711075"/>
            <a:ext cx="2978560" cy="223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750" y="2485975"/>
            <a:ext cx="2512300" cy="253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Condicionais / Branches</a:t>
            </a:r>
            <a:endParaRPr/>
          </a:p>
        </p:txBody>
      </p:sp>
      <p:sp>
        <p:nvSpPr>
          <p:cNvPr id="482" name="Google Shape;482;p5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799550"/>
            <a:ext cx="7566776" cy="46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9" name="Google Shape;489;p55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90" name="Google Shape;490;p55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390550" y="838975"/>
            <a:ext cx="8428200" cy="201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É preciso definir a posição dos vértices dos polígonos que usaremos para aproximar a nossa esfera.</a:t>
            </a:r>
            <a:r>
              <a:rPr lang="pt-BR" sz="3000"/>
              <a:t> </a:t>
            </a:r>
            <a:endParaRPr sz="3000"/>
          </a:p>
        </p:txBody>
      </p:sp>
      <p:sp>
        <p:nvSpPr>
          <p:cNvPr id="77" name="Google Shape;77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357900" y="3446825"/>
            <a:ext cx="8428200" cy="75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00FF"/>
                </a:solidFill>
              </a:rPr>
              <a:t>Parametrização de superfícies esféricas</a:t>
            </a:r>
            <a:r>
              <a:rPr lang="pt-BR" sz="3000">
                <a:solidFill>
                  <a:srgbClr val="0000FF"/>
                </a:solidFill>
              </a:rPr>
              <a:t> 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</a:t>
            </a:r>
            <a:r>
              <a:rPr lang="pt-BR"/>
              <a:t> superfícies esféricas</a:t>
            </a:r>
            <a:endParaRPr/>
          </a:p>
        </p:txBody>
      </p:sp>
      <p:sp>
        <p:nvSpPr>
          <p:cNvPr id="85" name="Google Shape;85;p11"/>
          <p:cNvSpPr txBox="1"/>
          <p:nvPr>
            <p:ph idx="1" type="body"/>
          </p:nvPr>
        </p:nvSpPr>
        <p:spPr>
          <a:xfrm>
            <a:off x="390550" y="8389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Coordenadas polares (plano):</a:t>
            </a:r>
            <a:r>
              <a:rPr lang="pt-BR" sz="3000"/>
              <a:t> </a:t>
            </a:r>
            <a:endParaRPr sz="3000"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529275"/>
            <a:ext cx="4969124" cy="3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025" y="1738525"/>
            <a:ext cx="2033275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100" y="3051444"/>
            <a:ext cx="2033275" cy="152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</a:t>
            </a:r>
            <a:r>
              <a:rPr lang="pt-BR" sz="3000"/>
              <a:t> </a:t>
            </a:r>
            <a:endParaRPr sz="3000"/>
          </a:p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05" name="Google Shape;105;p13"/>
          <p:cNvSpPr txBox="1"/>
          <p:nvPr>
            <p:ph idx="1" type="body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 title="Coordenadas polar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650" y="2195725"/>
            <a:ext cx="4484700" cy="3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